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85287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799" y="6473952"/>
            <a:ext cx="1011937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014" y="5876926"/>
            <a:ext cx="2277452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3864" y="1268760"/>
            <a:ext cx="11137238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4F81BD"/>
              </a:buClr>
              <a:buFont typeface="Wingdings 2"/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pPr>
              <a:buClr>
                <a:srgbClr val="4F81BD"/>
              </a:buClr>
            </a:pPr>
            <a:endParaRPr lang="ru-RU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85287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3" y="5918963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0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21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49" y="3473"/>
            <a:ext cx="12205349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25" y="-1437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640" y="5877152"/>
            <a:ext cx="2278360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943" y="908139"/>
            <a:ext cx="11996057" cy="446314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экспертно-консультативный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 образования и науки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180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2343385"/>
            <a:ext cx="6082146" cy="412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ownloads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183181"/>
            <a:ext cx="1360055" cy="142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0474" y="1154032"/>
            <a:ext cx="7536508" cy="44847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ловушки представляет собой дорогу, окружённую жилыми домами, деревьями и кустарниками, привлекательную для детских игр. Такие  дороги часто становятся любимым местом для роллеров, скейтбордистов, а также для катания на санках и коньках.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ней редко проезжает  транспорт и создается ложное представление об отсутствии опасности, угрозы для пешеходов. У водителей притупляется внимание, и они едут быстрее обычного, не предполагая появления пешеходов.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37" y="323364"/>
            <a:ext cx="12167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Ловушка» малоиспользуемая дорога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474" y="5080522"/>
            <a:ext cx="1186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кататься на коньках, передвигаться 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моноколёсах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сигвеях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только в специально отведенных для этого местах (огороженные площадки в жилых зонах, городские парки и скверы, где запрещено движение транспортных средств)!</a:t>
            </a:r>
            <a:endParaRPr lang="ru-RU" sz="2400" b="1" dirty="0"/>
          </a:p>
        </p:txBody>
      </p:sp>
      <p:pic>
        <p:nvPicPr>
          <p:cNvPr id="7" name="Рисунок 6" descr="3-os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4" y="1263317"/>
            <a:ext cx="3948545" cy="362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7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732" y="1224046"/>
            <a:ext cx="11182068" cy="1759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дома, соблюдайте правила личной безопасности и помните о дорожных ловушках, которые могут встретиться на вашем пути!!!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ÐÐ°ÑÐ¸ÐºÐ°ÑÑÑÐ° Ð¾ Ð´Ð¾ÑÐ¾Ð³Ðµ Ð² ÑÐºÐ¾Ð»Ñ. Ð ÐµÐ±ÐµÐ½Ð¾Ðº Ð²ÑÑÐ¾Ð´Ð¸Ñ Ð¸Ð· Ð¿Ð¾Ð´ÑÐµÐ·Ð´Ð°: Ð½ÑÐ¶Ð½Ð¾ ÑÐ±ÐµÐ´Ð¸ÑÑÑÑ Ð² Ð±ÐµÐ·Ð¾Ð¿Ð°ÑÐ½Ð¾ÑÑÐ¸. Ð¨ÐºÐ¾Ð»ÑÐ½Ð¸Ðº Ð²ÑÐ³Ð»ÑÐ´ÑÐ²Ð°ÐµÑ Ð¸ÑÐ¿ÑÐ³Ð°Ð½Ð¾ Ð¸Ð· Ð´Ð²ÐµÑÐµÐ¹ Ð¿Ð¾Ð´ÑÐµÐ·Ð´Ð°. ÐÐ° ÐºÐ¾Ð·ÑÑÑÐºÐµ Ð±Ð¾Ð»ÑÑÐ°Ñ ÑÐ¾ÑÑÐ»ÑÐºÐ°, ÑÑÐ´Ð¾Ð¼ Ð·Ð»Ð°Ñ ÑÐ¾Ð±Ð°ÐºÐ°, Ñ ÑÑÐµÐ½Ñ ÑÑÐ¾ÑÑ Ð´Ð²Ð° Ð³Ð¾Ð¿Ð½Ð¸ÐºÐ° Ñ Ð¿Ð¸Ð²Ð¾Ð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96" y="3182849"/>
            <a:ext cx="5089357" cy="332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9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91344" y="908721"/>
            <a:ext cx="11809312" cy="5807765"/>
          </a:xfrm>
        </p:spPr>
        <p:txBody>
          <a:bodyPr rtlCol="0">
            <a:normAutofit fontScale="25000" lnSpcReduction="20000"/>
          </a:bodyPr>
          <a:lstStyle/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ГОРОДСКОЙ ЭКСПЕРТНО-КОНСУЛЬТАТИВНЫЙ СОВЕТ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РОДИТЕЛЬСКОЙ ОБЩЕСТВЕННОСТИ 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b="1" dirty="0">
                <a:solidFill>
                  <a:srgbClr val="002060"/>
                </a:solidFill>
              </a:rPr>
              <a:t>ПРИ ДЕПАРТАМЕНТЕ ОБРАЗОВАНИЯ И НАУКИ г. МОСКВЫ</a:t>
            </a:r>
          </a:p>
          <a:p>
            <a:pPr marL="136063" indent="0" algn="ctr" defTabSz="1088433" fontAlgn="ctr">
              <a:buNone/>
              <a:defRPr/>
            </a:pPr>
            <a:r>
              <a:rPr lang="en-US" sz="12800" dirty="0" smtClean="0">
                <a:solidFill>
                  <a:srgbClr val="002060"/>
                </a:solidFill>
              </a:rPr>
              <a:t>www</a:t>
            </a:r>
            <a:r>
              <a:rPr lang="ru-RU" sz="12800" dirty="0" smtClean="0">
                <a:solidFill>
                  <a:srgbClr val="002060"/>
                </a:solidFill>
              </a:rPr>
              <a:t>.</a:t>
            </a:r>
            <a:r>
              <a:rPr lang="en-US" sz="12800" dirty="0" smtClean="0">
                <a:solidFill>
                  <a:srgbClr val="002060"/>
                </a:solidFill>
              </a:rPr>
              <a:t>roditel.educom.ru</a:t>
            </a:r>
            <a:endParaRPr lang="ru-RU" sz="128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96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11200" b="1" dirty="0" smtClean="0">
                <a:solidFill>
                  <a:srgbClr val="002060"/>
                </a:solidFill>
              </a:rPr>
              <a:t>Председатель:  </a:t>
            </a:r>
            <a:r>
              <a:rPr lang="en-US" sz="11200" b="1" dirty="0" smtClean="0">
                <a:solidFill>
                  <a:srgbClr val="002060"/>
                </a:solidFill>
              </a:rPr>
              <a:t>     </a:t>
            </a:r>
            <a:r>
              <a:rPr lang="ru-RU" sz="11200" b="1" dirty="0" smtClean="0">
                <a:solidFill>
                  <a:srgbClr val="002060"/>
                </a:solidFill>
              </a:rPr>
              <a:t>Мясникова </a:t>
            </a:r>
            <a:r>
              <a:rPr lang="ru-RU" sz="11200" b="1" dirty="0">
                <a:solidFill>
                  <a:srgbClr val="002060"/>
                </a:solidFill>
              </a:rPr>
              <a:t>Людмила Александровна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myasnikovala@mos.ru </a:t>
            </a:r>
            <a:r>
              <a:rPr lang="ru-RU" sz="11200" dirty="0" smtClean="0">
                <a:solidFill>
                  <a:srgbClr val="002060"/>
                </a:solidFill>
              </a:rPr>
              <a:t>    mjasnikowana@yandex.ru </a:t>
            </a:r>
            <a:endParaRPr lang="ru-RU" sz="11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en-US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</a:rPr>
              <a:t>Заместитель председателя: </a:t>
            </a:r>
            <a:r>
              <a:rPr lang="en-US" sz="7200" b="1" dirty="0" smtClean="0">
                <a:solidFill>
                  <a:srgbClr val="002060"/>
                </a:solidFill>
              </a:rPr>
              <a:t>       </a:t>
            </a:r>
            <a:r>
              <a:rPr lang="ru-RU" sz="7200" b="1" dirty="0" smtClean="0">
                <a:solidFill>
                  <a:srgbClr val="002060"/>
                </a:solidFill>
              </a:rPr>
              <a:t>Галузина </a:t>
            </a:r>
            <a:r>
              <a:rPr lang="ru-RU" sz="7200" b="1" dirty="0">
                <a:solidFill>
                  <a:srgbClr val="002060"/>
                </a:solidFill>
              </a:rPr>
              <a:t>Ольга Алексеевна</a:t>
            </a:r>
          </a:p>
          <a:p>
            <a:pPr marL="136063" indent="0" algn="ctr" defTabSz="1088433" fontAlgn="ctr">
              <a:buNone/>
              <a:defRPr/>
            </a:pPr>
            <a:r>
              <a:rPr lang="ru-RU" sz="7200" dirty="0">
                <a:solidFill>
                  <a:srgbClr val="002060"/>
                </a:solidFill>
              </a:rPr>
              <a:t>+7 (926) </a:t>
            </a:r>
            <a:r>
              <a:rPr lang="ru-RU" sz="7200" dirty="0" smtClean="0">
                <a:solidFill>
                  <a:srgbClr val="002060"/>
                </a:solidFill>
              </a:rPr>
              <a:t>595-42-32    </a:t>
            </a:r>
            <a:r>
              <a:rPr lang="en-US" sz="7200" dirty="0" smtClean="0">
                <a:solidFill>
                  <a:srgbClr val="002060"/>
                </a:solidFill>
              </a:rPr>
              <a:t>GaluzinaOA@mail.ru</a:t>
            </a:r>
            <a:endParaRPr lang="en-US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endParaRPr lang="ru-RU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7200" b="1" dirty="0">
                <a:solidFill>
                  <a:srgbClr val="002060"/>
                </a:solidFill>
              </a:rPr>
              <a:t>Контакты для обращения</a:t>
            </a:r>
            <a:r>
              <a:rPr lang="ru-RU" sz="7200" b="1" dirty="0" smtClean="0">
                <a:solidFill>
                  <a:srgbClr val="002060"/>
                </a:solidFill>
              </a:rPr>
              <a:t>:</a:t>
            </a:r>
          </a:p>
          <a:p>
            <a:pPr marL="136063" indent="0" algn="ctr" defTabSz="1088433" fontAlgn="ctr">
              <a:buNone/>
              <a:defRPr/>
            </a:pP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+7 </a:t>
            </a:r>
            <a:r>
              <a:rPr lang="ru-RU" sz="7200" dirty="0" smtClean="0">
                <a:solidFill>
                  <a:srgbClr val="002060"/>
                </a:solidFill>
              </a:rPr>
              <a:t>(963</a:t>
            </a:r>
            <a:r>
              <a:rPr lang="ru-RU" sz="7200" dirty="0">
                <a:solidFill>
                  <a:srgbClr val="002060"/>
                </a:solidFill>
              </a:rPr>
              <a:t>) 670 – 34 – </a:t>
            </a:r>
            <a:r>
              <a:rPr lang="ru-RU" sz="7200" dirty="0" smtClean="0">
                <a:solidFill>
                  <a:srgbClr val="002060"/>
                </a:solidFill>
              </a:rPr>
              <a:t>90</a:t>
            </a:r>
            <a:endParaRPr lang="ru-RU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en-US" sz="7200" dirty="0">
                <a:solidFill>
                  <a:srgbClr val="002060"/>
                </a:solidFill>
              </a:rPr>
              <a:t>nebudzavisim@mail.ru</a:t>
            </a:r>
            <a:endParaRPr lang="ru-RU" sz="7200" dirty="0">
              <a:solidFill>
                <a:srgbClr val="002060"/>
              </a:solidFill>
            </a:endParaRPr>
          </a:p>
          <a:p>
            <a:pPr marL="136063" indent="0" algn="ctr" defTabSz="1088433" fontAlgn="ctr">
              <a:buNone/>
              <a:defRPr/>
            </a:pPr>
            <a:r>
              <a:rPr lang="ru-RU" sz="96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2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506" y="891898"/>
            <a:ext cx="7599476" cy="568769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«ловушка» обозначает какое-то приспособление или место, устроенное с тем расчетом, чтобы попавший в неё оказался пойманным.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ловушки природные (например, паутина, яма), а бывают специально созданные (например, капкан, мышеловка).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встречаются ловушки, поэтому они и названы «дорожные ловушки».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ловушка» - ситуация обманчивой безопасности на дороге. Они таят в себе потенциальную опасность для пешеходов, поэтому их нужно знать, уметь распознать и избегать попадания в них.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«дорожные ловушки» может попасть любой участник дорожного движения, как взрослый, так и ребёнок.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-51862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37" y="226020"/>
            <a:ext cx="12167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«ловушки»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419" y="6272193"/>
            <a:ext cx="11765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и очень осторожны при передвижении по городу! </a:t>
            </a:r>
            <a:endParaRPr lang="ru-RU" sz="2800" b="1" dirty="0"/>
          </a:p>
        </p:txBody>
      </p:sp>
      <p:pic>
        <p:nvPicPr>
          <p:cNvPr id="1026" name="Picture 2" descr="C:\Users\USER\Desktop\1469595603_k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8147"/>
          <a:stretch/>
        </p:blipFill>
        <p:spPr bwMode="auto">
          <a:xfrm>
            <a:off x="7938655" y="1685025"/>
            <a:ext cx="3935508" cy="35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6222" y="1070811"/>
            <a:ext cx="7685451" cy="4716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«Ловушка» подстерегает пешехода около дома и во дворе, на проезжей части.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заключается в том, что выходя из подъезда и направляясь по определённому маршруту, пешеходу приходится обходить разные ограждения (клумбы, заборы, деревья, кусты),  которые закрывают обзор на его пути.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важно обращать внимание на стоящий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которого может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заметить пешехода и начать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выходите (не выбегайте) из-за припаркованного транспорта,  не убедившись в безопасности своего движения.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Ловушка» обзора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1_2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2275" r="6093"/>
          <a:stretch/>
        </p:blipFill>
        <p:spPr bwMode="auto">
          <a:xfrm>
            <a:off x="8104909" y="1751881"/>
            <a:ext cx="3910627" cy="336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5348" y="6019435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правило! «Слушай – смотри – наблюдай!»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5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98698"/>
            <a:ext cx="7160956" cy="41719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часто не замечают опасность, потому что сами постоянно отвлекаются: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других участников дорожного движения, разговоры по телефону, музыку, звучащую в наушниках, автобус, стоящий на другой стороне дороги, на приятелей, идущих рядом, щенка и др.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потери внимания можно не заметить приближающееся транспортное средство, неожиданно для водителя «выскочить» на проезжую часть, тем самым повысить риск возникновения ДТП.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сохранит жизнь!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7667377" y="1369913"/>
            <a:ext cx="4248991" cy="3957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347" y="5636404"/>
            <a:ext cx="10960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на дороге!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все отвлекающие предметы!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5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6645" y="1167064"/>
            <a:ext cx="6312755" cy="4492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Находясь у светофора в ожидании разрешающего сигнала, сохраняйте бдительность. На дороге часто возникают самые неожиданные ситуации и непредвиденные обстоятельства: водители едут с высокой скоростью, игнорируя сигналы светофора и знак пешеходного перехода; на красный сигнал светофора может проехать транспорт специального назначения.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Ловушка» у светофора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53058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3" y="1359568"/>
            <a:ext cx="4440075" cy="4006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54" y="5366084"/>
            <a:ext cx="11827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ориентироваться на зелёный сигнал светофора, необходимо убедиться, что все транспортные средства остановились!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25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54" y="1185930"/>
            <a:ext cx="7685490" cy="460185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нажатия на кнопку красный сигнал светофора не сможет включиться мгновенно: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зелёный сигнал замигает, потом включится жёлтый и только потом красный, затем светофор «думает» ещё 2-3 секунды и уже после этого включится зелёный сигнал для пешеходов (так устроен светофор).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«Ловушка» заключается в том, что пешеход не хочет ждать, особенно в том случае, если поток транспортных средств неплотный и проезжая часть ему кажется «пустой» и безопасной для перехода. Но это не так.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Поэтому, нажав на кнопку светофора, дождись пока загорится красный сигнал для водителей транспортных средств, особенно это важно в темное время суток.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светофор с кнопкой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pereho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93" y="1611141"/>
            <a:ext cx="3856803" cy="358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260" y="1329702"/>
            <a:ext cx="7411088" cy="43601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«Ловушка» заключается в  том, что пешеход оказывается между потоками движущихся транспортных средств. На середине обзор могут закрывать другие стоящие рядом пешеходы.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ситуации особенно важно быть внимательным и сохранять спокойствие, никаких случайных движений, особенно назад. Посмотрите налево, направо, налево, наблюдай за транспортным потоком за спиной и впереди себя, убедись в безопасности.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Ловушка»: середина дороги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242" r="52192" b="34561"/>
          <a:stretch/>
        </p:blipFill>
        <p:spPr bwMode="auto">
          <a:xfrm>
            <a:off x="7844374" y="1419726"/>
            <a:ext cx="4018763" cy="3290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54" y="5271296"/>
            <a:ext cx="11827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Безопаснее всего переходить проезжую часть за один прием на разрешающий зеленый сигнал светофора! Не спешите, если не успеваете перейти, дождитесь следующей возможности!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89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906" y="1070814"/>
            <a:ext cx="6513094" cy="382604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«крупногабаритных» транспортных средств около остановки общественного транспорта может полностью или частично закрывать большой участок дороги, по которому в этот момент могут проезжать другие транспортные средства. «Закрытый обзор», спешка пешеходов могут стать причиной ДТП.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остановки </a:t>
            </a: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бщественного транспорта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Slaj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4" t="31578" r="6799" b="24387"/>
          <a:stretch/>
        </p:blipFill>
        <p:spPr bwMode="auto">
          <a:xfrm>
            <a:off x="7339264" y="1136986"/>
            <a:ext cx="4403558" cy="3374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59" y="4259911"/>
            <a:ext cx="12107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дороги в зоне остановки общественного транспорта важно быть предельно внимательным. Необходимо дождаться пока транспорт отъедет от остановки, дойти до ближайшего пешеходного перехода, убедиться в безопасности и только  тогда переходить проезжую часть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00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8812" y="1616231"/>
            <a:ext cx="6585284" cy="338404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эту «ловушку» пешеход может попасть, если идет вдоль дороги, нарушая правила дорожного движения, т.е. по правой обочине или правому краю проезжей части. В этом случае движение транспортных средств происходит со стороны спины, и пешеход не видит опасность.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94032"/>
            <a:ext cx="12167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Ловушка» при движении вдоль проезжей части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img_user_file_5464a02ad411a_1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0" t="40725" r="1990" b="4605"/>
          <a:stretch/>
        </p:blipFill>
        <p:spPr bwMode="auto">
          <a:xfrm>
            <a:off x="7339264" y="1383632"/>
            <a:ext cx="4451684" cy="361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1975" y="5000280"/>
            <a:ext cx="9973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должен двигаться за городом по обочине навстречу транспортным средствам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189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324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sch878</cp:lastModifiedBy>
  <cp:revision>29</cp:revision>
  <dcterms:created xsi:type="dcterms:W3CDTF">2019-06-03T07:28:50Z</dcterms:created>
  <dcterms:modified xsi:type="dcterms:W3CDTF">2020-06-09T15:47:24Z</dcterms:modified>
</cp:coreProperties>
</file>